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F4E73-8863-4A9A-CDC8-256FFC02BC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EE02F3-F021-2D37-E6AE-9A67D3CC26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EFB3F08-9793-97AA-B54C-04C94CCFCE3E}"/>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5" name="Footer Placeholder 4">
            <a:extLst>
              <a:ext uri="{FF2B5EF4-FFF2-40B4-BE49-F238E27FC236}">
                <a16:creationId xmlns:a16="http://schemas.microsoft.com/office/drawing/2014/main" id="{09353403-33EB-63F1-AD77-3B14E38BDE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978FDC-7660-9112-C193-7FDB13C3C60C}"/>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113504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F3D93-AAAE-7ED2-DDEB-8C33D2DCED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68DF34-C9DC-F2C1-1F70-44FCE87478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7934D6-CFB2-99C7-AE97-E8C74645F481}"/>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5" name="Footer Placeholder 4">
            <a:extLst>
              <a:ext uri="{FF2B5EF4-FFF2-40B4-BE49-F238E27FC236}">
                <a16:creationId xmlns:a16="http://schemas.microsoft.com/office/drawing/2014/main" id="{404646D5-D1D8-BB9E-A246-23A8736F1F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E07903-12B0-A980-6454-0BA34D017E14}"/>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378813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17113-75F7-ABA5-01D5-5964C12175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24F54EF-F685-0F68-89E7-6F2A53BC2A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4562FA-5DDC-A30A-6600-BE99DBFCCD25}"/>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5" name="Footer Placeholder 4">
            <a:extLst>
              <a:ext uri="{FF2B5EF4-FFF2-40B4-BE49-F238E27FC236}">
                <a16:creationId xmlns:a16="http://schemas.microsoft.com/office/drawing/2014/main" id="{0BC977A0-51E6-23C2-3963-1CBC4631D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07452D-672C-0ECF-FEE2-75B1CF5B4581}"/>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170268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D92A6-4C2B-9678-C73F-6ED040121A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1777D3-D36A-7891-0A86-0757808371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1703FF-8F68-79EF-E4FD-D5BF82CC84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FC9D027-1D7A-5DF7-2297-A3C4516C72EA}"/>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6" name="Footer Placeholder 5">
            <a:extLst>
              <a:ext uri="{FF2B5EF4-FFF2-40B4-BE49-F238E27FC236}">
                <a16:creationId xmlns:a16="http://schemas.microsoft.com/office/drawing/2014/main" id="{C2074018-44D3-D19D-BEF4-4AB3D22D28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626FB8-F8C7-05BC-3813-1A46092E238F}"/>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404055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988FE-9796-5EC0-6AC7-64BF0219E2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95C74F-66A2-7B63-6700-8EAFEC5DE1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7E49B9-2344-0AD9-5B3D-8FA083452C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E21317-5C1C-60B9-3A31-1A1C2D4CDE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1422A5-FC2D-B074-938C-7063B6E619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5851C8E-6589-37F7-F4D8-419B009234E4}"/>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8" name="Footer Placeholder 7">
            <a:extLst>
              <a:ext uri="{FF2B5EF4-FFF2-40B4-BE49-F238E27FC236}">
                <a16:creationId xmlns:a16="http://schemas.microsoft.com/office/drawing/2014/main" id="{19B24579-90C6-C57C-FF71-7AEF3266064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5C7D9EE-97C6-F810-7343-D4E3DFF23072}"/>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42423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81C0-CE93-10C7-16D8-D312034A47E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5B6B8D2-844B-2C3E-DBCC-8146EA670174}"/>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4" name="Footer Placeholder 3">
            <a:extLst>
              <a:ext uri="{FF2B5EF4-FFF2-40B4-BE49-F238E27FC236}">
                <a16:creationId xmlns:a16="http://schemas.microsoft.com/office/drawing/2014/main" id="{38887085-E0BD-3623-24D0-479B2576E6F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5329EBD-5DC2-C066-3D03-1A8340887E28}"/>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1278439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5D9498-EFD3-8C63-E5D2-83D629E7CAD1}"/>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3" name="Footer Placeholder 2">
            <a:extLst>
              <a:ext uri="{FF2B5EF4-FFF2-40B4-BE49-F238E27FC236}">
                <a16:creationId xmlns:a16="http://schemas.microsoft.com/office/drawing/2014/main" id="{35A82A8D-C1B2-8A3D-0795-E1364DE561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B49FEC1-2D7A-6A9B-1936-24999B0D3B93}"/>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3410060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CCA-4494-757D-9E83-569539C366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210EC8-C076-4D3E-1A4A-86E8E99A6E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F8272A9-7DB2-9A7F-F7D4-5596C62BBF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9403E3-A7F0-1C6A-257C-B14087A8351C}"/>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6" name="Footer Placeholder 5">
            <a:extLst>
              <a:ext uri="{FF2B5EF4-FFF2-40B4-BE49-F238E27FC236}">
                <a16:creationId xmlns:a16="http://schemas.microsoft.com/office/drawing/2014/main" id="{D9863F50-0D78-640C-81F8-F6C161FF3E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EF3F07-6FC9-1586-C881-8179F1155F62}"/>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3492625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1115-8F98-8384-9FD3-07D7FE2BCA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106B77-E38F-9B6E-DFFF-8A11A4C1D9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AF07A8C-EBFF-B7A5-BD37-FF8B1EE5B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63AB41-79BE-F41B-5586-154748B22EB0}"/>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6" name="Footer Placeholder 5">
            <a:extLst>
              <a:ext uri="{FF2B5EF4-FFF2-40B4-BE49-F238E27FC236}">
                <a16:creationId xmlns:a16="http://schemas.microsoft.com/office/drawing/2014/main" id="{D57939A5-4206-1B7A-9E79-DB0DCEF4C0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E4B38C-1C9D-CAAE-9A32-7173AA45F1C1}"/>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1677873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03746-5641-EDA2-2781-EA5FC862B6F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B8E66A-443E-20F9-DDF4-09BA8F57E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690A3A-E5AB-1CC2-9E22-46A753F4897D}"/>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5" name="Footer Placeholder 4">
            <a:extLst>
              <a:ext uri="{FF2B5EF4-FFF2-40B4-BE49-F238E27FC236}">
                <a16:creationId xmlns:a16="http://schemas.microsoft.com/office/drawing/2014/main" id="{8172B17E-715E-C6A7-4BF7-2A63317289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1D55AD-4290-9FBE-4A82-6643F3619EBD}"/>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215747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1524F6-EE99-BC39-9A91-A06F81BFFF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E8962C-5278-5846-3781-D67B4DA305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79F221-6E71-6F3F-4047-5D23824D0C22}"/>
              </a:ext>
            </a:extLst>
          </p:cNvPr>
          <p:cNvSpPr>
            <a:spLocks noGrp="1"/>
          </p:cNvSpPr>
          <p:nvPr>
            <p:ph type="dt" sz="half" idx="10"/>
          </p:nvPr>
        </p:nvSpPr>
        <p:spPr/>
        <p:txBody>
          <a:bodyPr/>
          <a:lstStyle/>
          <a:p>
            <a:fld id="{A3E6E556-B3A5-4637-85C3-F0803ED960F9}" type="datetimeFigureOut">
              <a:rPr lang="en-GB" smtClean="0"/>
              <a:t>15/11/2025</a:t>
            </a:fld>
            <a:endParaRPr lang="en-GB"/>
          </a:p>
        </p:txBody>
      </p:sp>
      <p:sp>
        <p:nvSpPr>
          <p:cNvPr id="5" name="Footer Placeholder 4">
            <a:extLst>
              <a:ext uri="{FF2B5EF4-FFF2-40B4-BE49-F238E27FC236}">
                <a16:creationId xmlns:a16="http://schemas.microsoft.com/office/drawing/2014/main" id="{328E9A3C-94E8-9E54-E2B3-6847F89039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CF6FF4-D3AA-0C48-8967-5D268CE78628}"/>
              </a:ext>
            </a:extLst>
          </p:cNvPr>
          <p:cNvSpPr>
            <a:spLocks noGrp="1"/>
          </p:cNvSpPr>
          <p:nvPr>
            <p:ph type="sldNum" sz="quarter" idx="12"/>
          </p:nvPr>
        </p:nvSpPr>
        <p:spPr/>
        <p:txBody>
          <a:bodyPr/>
          <a:lstStyle/>
          <a:p>
            <a:fld id="{8E6F3633-54A4-4A3E-892C-166CE48B72C4}" type="slidenum">
              <a:rPr lang="en-GB" smtClean="0"/>
              <a:t>‹#›</a:t>
            </a:fld>
            <a:endParaRPr lang="en-GB"/>
          </a:p>
        </p:txBody>
      </p:sp>
    </p:spTree>
    <p:extLst>
      <p:ext uri="{BB962C8B-B14F-4D97-AF65-F5344CB8AC3E}">
        <p14:creationId xmlns:p14="http://schemas.microsoft.com/office/powerpoint/2010/main" val="2458637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8A938A-6A6B-30A9-912B-0FA7D7E15D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4DAC1E-3BC4-A72E-671D-92B19811C5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81D480-F696-598B-93E8-E9806E14DE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E6E556-B3A5-4637-85C3-F0803ED960F9}" type="datetimeFigureOut">
              <a:rPr lang="en-GB" smtClean="0"/>
              <a:t>15/11/2025</a:t>
            </a:fld>
            <a:endParaRPr lang="en-GB"/>
          </a:p>
        </p:txBody>
      </p:sp>
      <p:sp>
        <p:nvSpPr>
          <p:cNvPr id="5" name="Footer Placeholder 4">
            <a:extLst>
              <a:ext uri="{FF2B5EF4-FFF2-40B4-BE49-F238E27FC236}">
                <a16:creationId xmlns:a16="http://schemas.microsoft.com/office/drawing/2014/main" id="{F3D31DFD-A02C-0002-361F-80DC21BA10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BA84B58-E147-C118-9491-BD0A60AF8C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6F3633-54A4-4A3E-892C-166CE48B72C4}" type="slidenum">
              <a:rPr lang="en-GB" smtClean="0"/>
              <a:t>‹#›</a:t>
            </a:fld>
            <a:endParaRPr lang="en-GB"/>
          </a:p>
        </p:txBody>
      </p:sp>
    </p:spTree>
    <p:extLst>
      <p:ext uri="{BB962C8B-B14F-4D97-AF65-F5344CB8AC3E}">
        <p14:creationId xmlns:p14="http://schemas.microsoft.com/office/powerpoint/2010/main" val="4152179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B005C9-211F-46CE-C689-58BBFC0F5B64}"/>
              </a:ext>
            </a:extLst>
          </p:cNvPr>
          <p:cNvPicPr>
            <a:picLocks noChangeAspect="1"/>
          </p:cNvPicPr>
          <p:nvPr/>
        </p:nvPicPr>
        <p:blipFill>
          <a:blip r:embed="rId2"/>
          <a:stretch>
            <a:fillRect/>
          </a:stretch>
        </p:blipFill>
        <p:spPr>
          <a:xfrm>
            <a:off x="0" y="0"/>
            <a:ext cx="1238250" cy="1238250"/>
          </a:xfrm>
          <a:prstGeom prst="rect">
            <a:avLst/>
          </a:prstGeom>
        </p:spPr>
      </p:pic>
      <p:pic>
        <p:nvPicPr>
          <p:cNvPr id="7" name="Picture 6">
            <a:extLst>
              <a:ext uri="{FF2B5EF4-FFF2-40B4-BE49-F238E27FC236}">
                <a16:creationId xmlns:a16="http://schemas.microsoft.com/office/drawing/2014/main" id="{2B7267AA-2D27-263A-7ED6-D615CE1D5946}"/>
              </a:ext>
            </a:extLst>
          </p:cNvPr>
          <p:cNvPicPr>
            <a:picLocks noChangeAspect="1"/>
          </p:cNvPicPr>
          <p:nvPr/>
        </p:nvPicPr>
        <p:blipFill>
          <a:blip r:embed="rId3"/>
          <a:stretch>
            <a:fillRect/>
          </a:stretch>
        </p:blipFill>
        <p:spPr>
          <a:xfrm>
            <a:off x="10920803" y="0"/>
            <a:ext cx="1238400" cy="1322836"/>
          </a:xfrm>
          <a:prstGeom prst="rect">
            <a:avLst/>
          </a:prstGeom>
        </p:spPr>
      </p:pic>
      <p:sp>
        <p:nvSpPr>
          <p:cNvPr id="8" name="TextBox 7">
            <a:extLst>
              <a:ext uri="{FF2B5EF4-FFF2-40B4-BE49-F238E27FC236}">
                <a16:creationId xmlns:a16="http://schemas.microsoft.com/office/drawing/2014/main" id="{129D9072-BFFE-226E-327C-CAC592BD7A86}"/>
              </a:ext>
            </a:extLst>
          </p:cNvPr>
          <p:cNvSpPr txBox="1"/>
          <p:nvPr/>
        </p:nvSpPr>
        <p:spPr>
          <a:xfrm>
            <a:off x="0" y="234404"/>
            <a:ext cx="12192000" cy="769441"/>
          </a:xfrm>
          <a:prstGeom prst="rect">
            <a:avLst/>
          </a:prstGeom>
          <a:noFill/>
        </p:spPr>
        <p:txBody>
          <a:bodyPr wrap="square" rtlCol="0">
            <a:spAutoFit/>
          </a:bodyPr>
          <a:lstStyle/>
          <a:p>
            <a:pPr algn="ctr"/>
            <a:r>
              <a:rPr lang="en-GB" sz="4400" b="1" i="1"/>
              <a:t>Northumberland </a:t>
            </a:r>
            <a:endParaRPr lang="en-GB" sz="4400" b="1" i="1" dirty="0"/>
          </a:p>
        </p:txBody>
      </p:sp>
      <p:sp>
        <p:nvSpPr>
          <p:cNvPr id="11" name="TextBox 10">
            <a:extLst>
              <a:ext uri="{FF2B5EF4-FFF2-40B4-BE49-F238E27FC236}">
                <a16:creationId xmlns:a16="http://schemas.microsoft.com/office/drawing/2014/main" id="{F2171B41-3ECE-565F-243B-5C528D70F0F1}"/>
              </a:ext>
            </a:extLst>
          </p:cNvPr>
          <p:cNvSpPr txBox="1"/>
          <p:nvPr/>
        </p:nvSpPr>
        <p:spPr>
          <a:xfrm>
            <a:off x="137886" y="3462759"/>
            <a:ext cx="11901713" cy="677108"/>
          </a:xfrm>
          <a:prstGeom prst="rect">
            <a:avLst/>
          </a:prstGeom>
          <a:noFill/>
        </p:spPr>
        <p:txBody>
          <a:bodyPr wrap="square" rtlCol="0">
            <a:spAutoFit/>
          </a:bodyPr>
          <a:lstStyle/>
          <a:p>
            <a:r>
              <a:rPr lang="en-GB" sz="2400" b="1" dirty="0"/>
              <a:t>Our Opportunities / Targets for Improvement in 2025/26</a:t>
            </a:r>
          </a:p>
          <a:p>
            <a:r>
              <a:rPr lang="en-GB" sz="1400" dirty="0"/>
              <a:t>The elements of our existing programme that we’d ideally like to improve over the next 12 months (these don’t necessarily have to cost any money)</a:t>
            </a:r>
            <a:endParaRPr lang="en-GB" sz="1200" b="1" dirty="0"/>
          </a:p>
        </p:txBody>
      </p:sp>
      <p:graphicFrame>
        <p:nvGraphicFramePr>
          <p:cNvPr id="12" name="Table 11">
            <a:extLst>
              <a:ext uri="{FF2B5EF4-FFF2-40B4-BE49-F238E27FC236}">
                <a16:creationId xmlns:a16="http://schemas.microsoft.com/office/drawing/2014/main" id="{A03AD5EB-1D90-6937-ED76-8A6F8FFE336D}"/>
              </a:ext>
            </a:extLst>
          </p:cNvPr>
          <p:cNvGraphicFramePr>
            <a:graphicFrameLocks noGrp="1"/>
          </p:cNvGraphicFramePr>
          <p:nvPr>
            <p:extLst>
              <p:ext uri="{D42A27DB-BD31-4B8C-83A1-F6EECF244321}">
                <p14:modId xmlns:p14="http://schemas.microsoft.com/office/powerpoint/2010/main" val="1307837250"/>
              </p:ext>
            </p:extLst>
          </p:nvPr>
        </p:nvGraphicFramePr>
        <p:xfrm>
          <a:off x="152401" y="4169229"/>
          <a:ext cx="11901713" cy="2454366"/>
        </p:xfrm>
        <a:graphic>
          <a:graphicData uri="http://schemas.openxmlformats.org/drawingml/2006/table">
            <a:tbl>
              <a:tblPr firstRow="1" bandRow="1">
                <a:tableStyleId>{5940675A-B579-460E-94D1-54222C63F5DA}</a:tableStyleId>
              </a:tblPr>
              <a:tblGrid>
                <a:gridCol w="11901713">
                  <a:extLst>
                    <a:ext uri="{9D8B030D-6E8A-4147-A177-3AD203B41FA5}">
                      <a16:colId xmlns:a16="http://schemas.microsoft.com/office/drawing/2014/main" val="1603382862"/>
                    </a:ext>
                  </a:extLst>
                </a:gridCol>
              </a:tblGrid>
              <a:tr h="818122">
                <a:tc>
                  <a:txBody>
                    <a:bodyPr/>
                    <a:lstStyle/>
                    <a:p>
                      <a:r>
                        <a:rPr lang="en-GB" b="1" dirty="0">
                          <a:solidFill>
                            <a:schemeClr val="tx1"/>
                          </a:solidFill>
                        </a:rPr>
                        <a:t>1. </a:t>
                      </a:r>
                      <a:r>
                        <a:rPr lang="en-GB" b="0" dirty="0"/>
                        <a:t>Build on Social Golf programme and increase to 10 sessions in 2026</a:t>
                      </a:r>
                      <a:endParaRPr lang="en-GB" b="0" dirty="0">
                        <a:solidFill>
                          <a:schemeClr val="tx1"/>
                        </a:solidFill>
                      </a:endParaRPr>
                    </a:p>
                  </a:txBody>
                  <a:tcPr>
                    <a:solidFill>
                      <a:schemeClr val="bg1"/>
                    </a:solidFill>
                  </a:tcPr>
                </a:tc>
                <a:extLst>
                  <a:ext uri="{0D108BD9-81ED-4DB2-BD59-A6C34878D82A}">
                    <a16:rowId xmlns:a16="http://schemas.microsoft.com/office/drawing/2014/main" val="2869565932"/>
                  </a:ext>
                </a:extLst>
              </a:tr>
              <a:tr h="818122">
                <a:tc>
                  <a:txBody>
                    <a:bodyPr/>
                    <a:lstStyle/>
                    <a:p>
                      <a:r>
                        <a:rPr lang="en-GB" b="1" dirty="0">
                          <a:solidFill>
                            <a:schemeClr val="tx1"/>
                          </a:solidFill>
                        </a:rPr>
                        <a:t>2. </a:t>
                      </a:r>
                      <a:r>
                        <a:rPr lang="en-GB" dirty="0"/>
                        <a:t>Offer coaching sessions to all juniors with Jamboree eligible handicaps. Extend the offer to juniors with 40+ HIs with a view to future Jamboree eligibility and to increase our ability to have </a:t>
                      </a:r>
                      <a:r>
                        <a:rPr lang="en-GB" i="1" dirty="0"/>
                        <a:t>a selection </a:t>
                      </a:r>
                      <a:r>
                        <a:rPr lang="en-GB" dirty="0"/>
                        <a:t>of players. </a:t>
                      </a:r>
                      <a:endParaRPr lang="en-GB" b="1" dirty="0">
                        <a:solidFill>
                          <a:schemeClr val="tx1"/>
                        </a:solidFill>
                      </a:endParaRPr>
                    </a:p>
                  </a:txBody>
                  <a:tcPr>
                    <a:solidFill>
                      <a:schemeClr val="bg1"/>
                    </a:solidFill>
                  </a:tcPr>
                </a:tc>
                <a:extLst>
                  <a:ext uri="{0D108BD9-81ED-4DB2-BD59-A6C34878D82A}">
                    <a16:rowId xmlns:a16="http://schemas.microsoft.com/office/drawing/2014/main" val="863162842"/>
                  </a:ext>
                </a:extLst>
              </a:tr>
              <a:tr h="818122">
                <a:tc>
                  <a:txBody>
                    <a:bodyPr/>
                    <a:lstStyle/>
                    <a:p>
                      <a:r>
                        <a:rPr lang="en-GB" b="1" dirty="0">
                          <a:solidFill>
                            <a:schemeClr val="tx1"/>
                          </a:solidFill>
                        </a:rPr>
                        <a:t>3. </a:t>
                      </a:r>
                      <a:r>
                        <a:rPr lang="en-GB" dirty="0"/>
                        <a:t>Control winter coaching program previously administered by M Webb. CJO and Executive attend winter coaching sessions to encourage handicaps in Spring. </a:t>
                      </a:r>
                      <a:endParaRPr lang="en-GB" b="1" dirty="0">
                        <a:solidFill>
                          <a:schemeClr val="tx1"/>
                        </a:solidFill>
                      </a:endParaRPr>
                    </a:p>
                  </a:txBody>
                  <a:tcPr>
                    <a:solidFill>
                      <a:schemeClr val="bg1"/>
                    </a:solidFill>
                  </a:tcPr>
                </a:tc>
                <a:extLst>
                  <a:ext uri="{0D108BD9-81ED-4DB2-BD59-A6C34878D82A}">
                    <a16:rowId xmlns:a16="http://schemas.microsoft.com/office/drawing/2014/main" val="726030733"/>
                  </a:ext>
                </a:extLst>
              </a:tr>
            </a:tbl>
          </a:graphicData>
        </a:graphic>
      </p:graphicFrame>
      <p:sp>
        <p:nvSpPr>
          <p:cNvPr id="13" name="TextBox 12">
            <a:extLst>
              <a:ext uri="{FF2B5EF4-FFF2-40B4-BE49-F238E27FC236}">
                <a16:creationId xmlns:a16="http://schemas.microsoft.com/office/drawing/2014/main" id="{CD74C689-6580-9866-1794-C0796DA233A5}"/>
              </a:ext>
            </a:extLst>
          </p:cNvPr>
          <p:cNvSpPr txBox="1"/>
          <p:nvPr/>
        </p:nvSpPr>
        <p:spPr>
          <a:xfrm>
            <a:off x="137886" y="1322773"/>
            <a:ext cx="8471871" cy="677108"/>
          </a:xfrm>
          <a:prstGeom prst="rect">
            <a:avLst/>
          </a:prstGeom>
          <a:noFill/>
        </p:spPr>
        <p:txBody>
          <a:bodyPr wrap="none" rtlCol="0">
            <a:spAutoFit/>
          </a:bodyPr>
          <a:lstStyle/>
          <a:p>
            <a:r>
              <a:rPr lang="en-GB" sz="2400" b="1" dirty="0"/>
              <a:t>Our Mission / Purpose</a:t>
            </a:r>
          </a:p>
          <a:p>
            <a:r>
              <a:rPr lang="en-GB" sz="1400" dirty="0"/>
              <a:t>What we’re seeking to achieve via our Junior Development Programme i.e. why we’re doing what we’re doing</a:t>
            </a:r>
            <a:endParaRPr lang="en-GB" sz="1400" b="1" dirty="0"/>
          </a:p>
        </p:txBody>
      </p:sp>
      <p:sp>
        <p:nvSpPr>
          <p:cNvPr id="14" name="Rectangle 13">
            <a:extLst>
              <a:ext uri="{FF2B5EF4-FFF2-40B4-BE49-F238E27FC236}">
                <a16:creationId xmlns:a16="http://schemas.microsoft.com/office/drawing/2014/main" id="{1AB1D0F2-560B-D3B8-0D93-3A2B610E2565}"/>
              </a:ext>
            </a:extLst>
          </p:cNvPr>
          <p:cNvSpPr/>
          <p:nvPr/>
        </p:nvSpPr>
        <p:spPr>
          <a:xfrm>
            <a:off x="137886" y="2006054"/>
            <a:ext cx="11901714" cy="1153886"/>
          </a:xfrm>
          <a:prstGeom prst="rect">
            <a:avLst/>
          </a:prstGeom>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rtlCol="0" anchor="t" anchorCtr="0"/>
          <a:lstStyle/>
          <a:p>
            <a:r>
              <a:rPr lang="en-GB" dirty="0"/>
              <a:t>To have a pipeline of juniors who will continue the success of the recent cohort of Northumberland juniors through an established pathway from new to golf juniors to elite juniors, to enable us to be a serious contender in the Junior Jamboree within 5 years and to feed players into the County Team. </a:t>
            </a:r>
            <a:endParaRPr lang="en-GB" b="1" dirty="0"/>
          </a:p>
        </p:txBody>
      </p:sp>
    </p:spTree>
    <p:extLst>
      <p:ext uri="{BB962C8B-B14F-4D97-AF65-F5344CB8AC3E}">
        <p14:creationId xmlns:p14="http://schemas.microsoft.com/office/powerpoint/2010/main" val="3971111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86A4A987-33C0-4A96-2C69-E78800DA12E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FF299F-FA39-3C95-8895-1A52B55D1394}"/>
              </a:ext>
            </a:extLst>
          </p:cNvPr>
          <p:cNvPicPr>
            <a:picLocks noChangeAspect="1"/>
          </p:cNvPicPr>
          <p:nvPr/>
        </p:nvPicPr>
        <p:blipFill>
          <a:blip r:embed="rId2"/>
          <a:stretch>
            <a:fillRect/>
          </a:stretch>
        </p:blipFill>
        <p:spPr>
          <a:xfrm>
            <a:off x="0" y="0"/>
            <a:ext cx="1238250" cy="1238250"/>
          </a:xfrm>
          <a:prstGeom prst="rect">
            <a:avLst/>
          </a:prstGeom>
        </p:spPr>
      </p:pic>
      <p:pic>
        <p:nvPicPr>
          <p:cNvPr id="7" name="Picture 6">
            <a:extLst>
              <a:ext uri="{FF2B5EF4-FFF2-40B4-BE49-F238E27FC236}">
                <a16:creationId xmlns:a16="http://schemas.microsoft.com/office/drawing/2014/main" id="{2F63C9B9-174E-70E1-98C4-9C8DC2DD2B59}"/>
              </a:ext>
            </a:extLst>
          </p:cNvPr>
          <p:cNvPicPr>
            <a:picLocks noChangeAspect="1"/>
          </p:cNvPicPr>
          <p:nvPr/>
        </p:nvPicPr>
        <p:blipFill>
          <a:blip r:embed="rId3"/>
          <a:stretch>
            <a:fillRect/>
          </a:stretch>
        </p:blipFill>
        <p:spPr>
          <a:xfrm>
            <a:off x="10920803" y="0"/>
            <a:ext cx="1238400" cy="1322836"/>
          </a:xfrm>
          <a:prstGeom prst="rect">
            <a:avLst/>
          </a:prstGeom>
        </p:spPr>
      </p:pic>
      <p:sp>
        <p:nvSpPr>
          <p:cNvPr id="8" name="TextBox 7">
            <a:extLst>
              <a:ext uri="{FF2B5EF4-FFF2-40B4-BE49-F238E27FC236}">
                <a16:creationId xmlns:a16="http://schemas.microsoft.com/office/drawing/2014/main" id="{01194A17-2530-9E42-FE56-0B6E3295C1DA}"/>
              </a:ext>
            </a:extLst>
          </p:cNvPr>
          <p:cNvSpPr txBox="1"/>
          <p:nvPr/>
        </p:nvSpPr>
        <p:spPr>
          <a:xfrm>
            <a:off x="0" y="234404"/>
            <a:ext cx="12192000" cy="769441"/>
          </a:xfrm>
          <a:prstGeom prst="rect">
            <a:avLst/>
          </a:prstGeom>
          <a:noFill/>
        </p:spPr>
        <p:txBody>
          <a:bodyPr wrap="square" rtlCol="0">
            <a:spAutoFit/>
          </a:bodyPr>
          <a:lstStyle/>
          <a:p>
            <a:pPr algn="ctr"/>
            <a:r>
              <a:rPr lang="en-GB" sz="4400" b="1" dirty="0"/>
              <a:t>Overall Squad/Group Structure</a:t>
            </a:r>
          </a:p>
        </p:txBody>
      </p:sp>
      <p:graphicFrame>
        <p:nvGraphicFramePr>
          <p:cNvPr id="5" name="Table 4">
            <a:extLst>
              <a:ext uri="{FF2B5EF4-FFF2-40B4-BE49-F238E27FC236}">
                <a16:creationId xmlns:a16="http://schemas.microsoft.com/office/drawing/2014/main" id="{94BE03C5-16AB-4E54-3829-8C46221F37CA}"/>
              </a:ext>
            </a:extLst>
          </p:cNvPr>
          <p:cNvGraphicFramePr>
            <a:graphicFrameLocks noGrp="1"/>
          </p:cNvGraphicFramePr>
          <p:nvPr>
            <p:extLst>
              <p:ext uri="{D42A27DB-BD31-4B8C-83A1-F6EECF244321}">
                <p14:modId xmlns:p14="http://schemas.microsoft.com/office/powerpoint/2010/main" val="2234384346"/>
              </p:ext>
            </p:extLst>
          </p:nvPr>
        </p:nvGraphicFramePr>
        <p:xfrm>
          <a:off x="163286" y="1449003"/>
          <a:ext cx="11865428" cy="5192463"/>
        </p:xfrm>
        <a:graphic>
          <a:graphicData uri="http://schemas.openxmlformats.org/drawingml/2006/table">
            <a:tbl>
              <a:tblPr firstRow="1" bandRow="1">
                <a:tableStyleId>{5940675A-B579-460E-94D1-54222C63F5DA}</a:tableStyleId>
              </a:tblPr>
              <a:tblGrid>
                <a:gridCol w="2373085">
                  <a:extLst>
                    <a:ext uri="{9D8B030D-6E8A-4147-A177-3AD203B41FA5}">
                      <a16:colId xmlns:a16="http://schemas.microsoft.com/office/drawing/2014/main" val="4180296600"/>
                    </a:ext>
                  </a:extLst>
                </a:gridCol>
                <a:gridCol w="3353152">
                  <a:extLst>
                    <a:ext uri="{9D8B030D-6E8A-4147-A177-3AD203B41FA5}">
                      <a16:colId xmlns:a16="http://schemas.microsoft.com/office/drawing/2014/main" val="369285136"/>
                    </a:ext>
                  </a:extLst>
                </a:gridCol>
                <a:gridCol w="3172834">
                  <a:extLst>
                    <a:ext uri="{9D8B030D-6E8A-4147-A177-3AD203B41FA5}">
                      <a16:colId xmlns:a16="http://schemas.microsoft.com/office/drawing/2014/main" val="3395188358"/>
                    </a:ext>
                  </a:extLst>
                </a:gridCol>
                <a:gridCol w="2966357">
                  <a:extLst>
                    <a:ext uri="{9D8B030D-6E8A-4147-A177-3AD203B41FA5}">
                      <a16:colId xmlns:a16="http://schemas.microsoft.com/office/drawing/2014/main" val="3199243585"/>
                    </a:ext>
                  </a:extLst>
                </a:gridCol>
              </a:tblGrid>
              <a:tr h="798339">
                <a:tc>
                  <a:txBody>
                    <a:bodyPr/>
                    <a:lstStyle/>
                    <a:p>
                      <a:endParaRPr lang="en-GB" sz="1800" b="1" i="1" dirty="0">
                        <a:solidFill>
                          <a:schemeClr val="bg1"/>
                        </a:solidFill>
                      </a:endParaRPr>
                    </a:p>
                  </a:txBody>
                  <a:tcPr>
                    <a:solidFill>
                      <a:schemeClr val="tx1">
                        <a:lumMod val="50000"/>
                        <a:lumOff val="50000"/>
                      </a:schemeClr>
                    </a:solidFill>
                  </a:tcPr>
                </a:tc>
                <a:tc>
                  <a:txBody>
                    <a:bodyPr/>
                    <a:lstStyle/>
                    <a:p>
                      <a:r>
                        <a:rPr lang="en-GB" sz="1800" b="1" i="1" dirty="0">
                          <a:solidFill>
                            <a:schemeClr val="bg1"/>
                          </a:solidFill>
                        </a:rPr>
                        <a:t>Winter Coaching</a:t>
                      </a:r>
                    </a:p>
                  </a:txBody>
                  <a:tcPr>
                    <a:solidFill>
                      <a:schemeClr val="tx1">
                        <a:lumMod val="50000"/>
                        <a:lumOff val="50000"/>
                      </a:schemeClr>
                    </a:solidFill>
                  </a:tcPr>
                </a:tc>
                <a:tc>
                  <a:txBody>
                    <a:bodyPr/>
                    <a:lstStyle/>
                    <a:p>
                      <a:r>
                        <a:rPr lang="en-GB" sz="1800" b="1" i="1" dirty="0">
                          <a:solidFill>
                            <a:schemeClr val="bg1"/>
                          </a:solidFill>
                        </a:rPr>
                        <a:t>Junior Jamboree Team</a:t>
                      </a:r>
                    </a:p>
                  </a:txBody>
                  <a:tcPr>
                    <a:solidFill>
                      <a:schemeClr val="tx1">
                        <a:lumMod val="50000"/>
                        <a:lumOff val="50000"/>
                      </a:schemeClr>
                    </a:solidFill>
                  </a:tcPr>
                </a:tc>
                <a:tc>
                  <a:txBody>
                    <a:bodyPr/>
                    <a:lstStyle/>
                    <a:p>
                      <a:r>
                        <a:rPr lang="en-GB" sz="1800" b="1" i="1" dirty="0">
                          <a:solidFill>
                            <a:schemeClr val="bg1"/>
                          </a:solidFill>
                        </a:rPr>
                        <a:t>Junior Team</a:t>
                      </a:r>
                    </a:p>
                  </a:txBody>
                  <a:tcPr>
                    <a:solidFill>
                      <a:schemeClr val="tx1">
                        <a:lumMod val="50000"/>
                        <a:lumOff val="50000"/>
                      </a:schemeClr>
                    </a:solidFill>
                  </a:tcPr>
                </a:tc>
                <a:extLst>
                  <a:ext uri="{0D108BD9-81ED-4DB2-BD59-A6C34878D82A}">
                    <a16:rowId xmlns:a16="http://schemas.microsoft.com/office/drawing/2014/main" val="3941166747"/>
                  </a:ext>
                </a:extLst>
              </a:tr>
              <a:tr h="713650">
                <a:tc>
                  <a:txBody>
                    <a:bodyPr/>
                    <a:lstStyle/>
                    <a:p>
                      <a:r>
                        <a:rPr lang="en-GB" sz="1400" b="1" i="1" kern="1200" dirty="0">
                          <a:solidFill>
                            <a:schemeClr val="bg1"/>
                          </a:solidFill>
                          <a:latin typeface="+mn-lt"/>
                          <a:ea typeface="+mn-ea"/>
                          <a:cs typeface="+mn-cs"/>
                        </a:rPr>
                        <a:t>Manager(s)</a:t>
                      </a:r>
                    </a:p>
                  </a:txBody>
                  <a:tcPr>
                    <a:solidFill>
                      <a:schemeClr val="tx1">
                        <a:lumMod val="50000"/>
                        <a:lumOff val="50000"/>
                      </a:schemeClr>
                    </a:solidFill>
                  </a:tcPr>
                </a:tc>
                <a:tc>
                  <a:txBody>
                    <a:bodyPr/>
                    <a:lstStyle/>
                    <a:p>
                      <a:r>
                        <a:rPr lang="en-GB" sz="1400" b="1" i="1" kern="1200" dirty="0">
                          <a:solidFill>
                            <a:schemeClr val="tx1"/>
                          </a:solidFill>
                          <a:latin typeface="+mn-lt"/>
                          <a:ea typeface="+mn-ea"/>
                          <a:cs typeface="+mn-cs"/>
                        </a:rPr>
                        <a:t>Ashley Kent</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Ashley Kent</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Ashley Kent &amp; Helen </a:t>
                      </a:r>
                      <a:r>
                        <a:rPr lang="en-GB" sz="1400" b="1" i="1" kern="1200" dirty="0" err="1">
                          <a:solidFill>
                            <a:schemeClr val="tx1"/>
                          </a:solidFill>
                          <a:latin typeface="+mn-lt"/>
                          <a:ea typeface="+mn-ea"/>
                          <a:cs typeface="+mn-cs"/>
                        </a:rPr>
                        <a:t>McChlery</a:t>
                      </a:r>
                      <a:endParaRPr lang="en-GB" sz="1400" b="1" dirty="0">
                        <a:solidFill>
                          <a:schemeClr val="tx1"/>
                        </a:solidFill>
                      </a:endParaRPr>
                    </a:p>
                  </a:txBody>
                  <a:tcPr>
                    <a:solidFill>
                      <a:schemeClr val="bg1"/>
                    </a:solidFill>
                  </a:tcPr>
                </a:tc>
                <a:extLst>
                  <a:ext uri="{0D108BD9-81ED-4DB2-BD59-A6C34878D82A}">
                    <a16:rowId xmlns:a16="http://schemas.microsoft.com/office/drawing/2014/main" val="3482366135"/>
                  </a:ext>
                </a:extLst>
              </a:tr>
              <a:tr h="713650">
                <a:tc>
                  <a:txBody>
                    <a:bodyPr/>
                    <a:lstStyle/>
                    <a:p>
                      <a:r>
                        <a:rPr lang="en-GB" sz="1400" b="1" dirty="0">
                          <a:solidFill>
                            <a:schemeClr val="bg1"/>
                          </a:solidFill>
                        </a:rPr>
                        <a:t>Coach(s)</a:t>
                      </a:r>
                    </a:p>
                  </a:txBody>
                  <a:tcPr>
                    <a:solidFill>
                      <a:schemeClr val="tx1">
                        <a:lumMod val="50000"/>
                        <a:lumOff val="50000"/>
                      </a:schemeClr>
                    </a:solidFill>
                  </a:tcPr>
                </a:tc>
                <a:tc>
                  <a:txBody>
                    <a:bodyPr/>
                    <a:lstStyle/>
                    <a:p>
                      <a:r>
                        <a:rPr lang="en-GB" sz="1400" b="1" i="1" kern="1200" dirty="0">
                          <a:solidFill>
                            <a:schemeClr val="tx1"/>
                          </a:solidFill>
                          <a:latin typeface="+mn-lt"/>
                          <a:ea typeface="+mn-ea"/>
                          <a:cs typeface="+mn-cs"/>
                        </a:rPr>
                        <a:t>Sally Hinton &amp; John McKenna</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Sally Hinton &amp; JJ Valley</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John Harrison</a:t>
                      </a:r>
                      <a:endParaRPr lang="en-GB" sz="1400" b="1" dirty="0">
                        <a:solidFill>
                          <a:schemeClr val="tx1"/>
                        </a:solidFill>
                      </a:endParaRPr>
                    </a:p>
                  </a:txBody>
                  <a:tcPr>
                    <a:solidFill>
                      <a:schemeClr val="bg1"/>
                    </a:solidFill>
                  </a:tcPr>
                </a:tc>
                <a:extLst>
                  <a:ext uri="{0D108BD9-81ED-4DB2-BD59-A6C34878D82A}">
                    <a16:rowId xmlns:a16="http://schemas.microsoft.com/office/drawing/2014/main" val="3814722234"/>
                  </a:ext>
                </a:extLst>
              </a:tr>
              <a:tr h="713650">
                <a:tc>
                  <a:txBody>
                    <a:bodyPr/>
                    <a:lstStyle/>
                    <a:p>
                      <a:r>
                        <a:rPr lang="en-GB" sz="1400" b="1" dirty="0">
                          <a:solidFill>
                            <a:schemeClr val="bg1"/>
                          </a:solidFill>
                        </a:rPr>
                        <a:t>Number of Players</a:t>
                      </a:r>
                    </a:p>
                  </a:txBody>
                  <a:tcPr>
                    <a:solidFill>
                      <a:schemeClr val="tx1">
                        <a:lumMod val="50000"/>
                        <a:lumOff val="50000"/>
                      </a:schemeClr>
                    </a:solidFill>
                  </a:tcPr>
                </a:tc>
                <a:tc>
                  <a:txBody>
                    <a:bodyPr/>
                    <a:lstStyle/>
                    <a:p>
                      <a:r>
                        <a:rPr lang="en-GB" sz="1400" b="1" i="1" kern="1200" dirty="0">
                          <a:solidFill>
                            <a:schemeClr val="tx1"/>
                          </a:solidFill>
                          <a:latin typeface="+mn-lt"/>
                          <a:ea typeface="+mn-ea"/>
                          <a:cs typeface="+mn-cs"/>
                        </a:rPr>
                        <a:t>18</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11</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9</a:t>
                      </a:r>
                      <a:endParaRPr lang="en-GB" sz="1400" b="1" dirty="0">
                        <a:solidFill>
                          <a:schemeClr val="tx1"/>
                        </a:solidFill>
                      </a:endParaRPr>
                    </a:p>
                  </a:txBody>
                  <a:tcPr>
                    <a:solidFill>
                      <a:schemeClr val="bg1"/>
                    </a:solidFill>
                  </a:tcPr>
                </a:tc>
                <a:extLst>
                  <a:ext uri="{0D108BD9-81ED-4DB2-BD59-A6C34878D82A}">
                    <a16:rowId xmlns:a16="http://schemas.microsoft.com/office/drawing/2014/main" val="2554012534"/>
                  </a:ext>
                </a:extLst>
              </a:tr>
              <a:tr h="713650">
                <a:tc>
                  <a:txBody>
                    <a:bodyPr/>
                    <a:lstStyle/>
                    <a:p>
                      <a:r>
                        <a:rPr lang="en-GB" sz="1400" b="1" dirty="0">
                          <a:solidFill>
                            <a:schemeClr val="bg1"/>
                          </a:solidFill>
                        </a:rPr>
                        <a:t>Number of Days per Year</a:t>
                      </a:r>
                    </a:p>
                  </a:txBody>
                  <a:tcPr>
                    <a:solidFill>
                      <a:schemeClr val="tx1">
                        <a:lumMod val="50000"/>
                        <a:lumOff val="50000"/>
                      </a:schemeClr>
                    </a:solidFill>
                  </a:tcPr>
                </a:tc>
                <a:tc>
                  <a:txBody>
                    <a:bodyPr/>
                    <a:lstStyle/>
                    <a:p>
                      <a:r>
                        <a:rPr lang="en-GB" sz="1400" b="1" i="1" kern="1200" dirty="0">
                          <a:solidFill>
                            <a:schemeClr val="tx1"/>
                          </a:solidFill>
                          <a:latin typeface="+mn-lt"/>
                          <a:ea typeface="+mn-ea"/>
                          <a:cs typeface="+mn-cs"/>
                        </a:rPr>
                        <a:t>8</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6</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4</a:t>
                      </a:r>
                      <a:endParaRPr lang="en-GB" sz="1400" b="1" dirty="0">
                        <a:solidFill>
                          <a:schemeClr val="tx1"/>
                        </a:solidFill>
                      </a:endParaRPr>
                    </a:p>
                  </a:txBody>
                  <a:tcPr>
                    <a:solidFill>
                      <a:schemeClr val="bg1"/>
                    </a:solidFill>
                  </a:tcPr>
                </a:tc>
                <a:extLst>
                  <a:ext uri="{0D108BD9-81ED-4DB2-BD59-A6C34878D82A}">
                    <a16:rowId xmlns:a16="http://schemas.microsoft.com/office/drawing/2014/main" val="2985617638"/>
                  </a:ext>
                </a:extLst>
              </a:tr>
              <a:tr h="808004">
                <a:tc>
                  <a:txBody>
                    <a:bodyPr/>
                    <a:lstStyle/>
                    <a:p>
                      <a:r>
                        <a:rPr lang="en-GB" sz="1400" b="1" dirty="0">
                          <a:solidFill>
                            <a:schemeClr val="bg1"/>
                          </a:solidFill>
                        </a:rPr>
                        <a:t>Frequency of Sessions</a:t>
                      </a:r>
                    </a:p>
                    <a:p>
                      <a:r>
                        <a:rPr lang="en-GB" sz="1400" b="0" dirty="0">
                          <a:solidFill>
                            <a:schemeClr val="bg1"/>
                          </a:solidFill>
                        </a:rPr>
                        <a:t>e.g. one day per month from Nov-May</a:t>
                      </a:r>
                    </a:p>
                  </a:txBody>
                  <a:tcPr>
                    <a:solidFill>
                      <a:schemeClr val="tx1">
                        <a:lumMod val="50000"/>
                        <a:lumOff val="50000"/>
                      </a:schemeClr>
                    </a:solidFill>
                  </a:tcPr>
                </a:tc>
                <a:tc>
                  <a:txBody>
                    <a:bodyPr/>
                    <a:lstStyle/>
                    <a:p>
                      <a:r>
                        <a:rPr lang="en-GB" sz="1400" b="1" i="1" kern="1200" dirty="0">
                          <a:solidFill>
                            <a:schemeClr val="tx1"/>
                          </a:solidFill>
                          <a:latin typeface="+mn-lt"/>
                          <a:ea typeface="+mn-ea"/>
                          <a:cs typeface="+mn-cs"/>
                        </a:rPr>
                        <a:t>18 hours of coaching between October and April which includes range sessions and on-course sessions</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4 coaching sessions between May and July; Jamboree Comp in August</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3 coaching sessions between July and August; Team Match vs Durham in September</a:t>
                      </a:r>
                      <a:endParaRPr lang="en-GB" sz="1400" b="1" dirty="0">
                        <a:solidFill>
                          <a:schemeClr val="tx1"/>
                        </a:solidFill>
                      </a:endParaRPr>
                    </a:p>
                  </a:txBody>
                  <a:tcPr>
                    <a:solidFill>
                      <a:schemeClr val="bg1"/>
                    </a:solidFill>
                  </a:tcPr>
                </a:tc>
                <a:extLst>
                  <a:ext uri="{0D108BD9-81ED-4DB2-BD59-A6C34878D82A}">
                    <a16:rowId xmlns:a16="http://schemas.microsoft.com/office/drawing/2014/main" val="1036093945"/>
                  </a:ext>
                </a:extLst>
              </a:tr>
              <a:tr h="713650">
                <a:tc>
                  <a:txBody>
                    <a:bodyPr/>
                    <a:lstStyle/>
                    <a:p>
                      <a:r>
                        <a:rPr lang="en-GB" sz="1400" b="1" dirty="0">
                          <a:solidFill>
                            <a:schemeClr val="bg1"/>
                          </a:solidFill>
                        </a:rPr>
                        <a:t>What broad criteria are applied to select players for this group?</a:t>
                      </a:r>
                    </a:p>
                  </a:txBody>
                  <a:tcPr>
                    <a:solidFill>
                      <a:schemeClr val="tx1">
                        <a:lumMod val="50000"/>
                        <a:lumOff val="50000"/>
                      </a:schemeClr>
                    </a:solidFill>
                  </a:tcPr>
                </a:tc>
                <a:tc>
                  <a:txBody>
                    <a:bodyPr/>
                    <a:lstStyle/>
                    <a:p>
                      <a:r>
                        <a:rPr lang="en-GB" sz="1400" b="1" i="1" kern="1200" dirty="0">
                          <a:solidFill>
                            <a:schemeClr val="tx1"/>
                          </a:solidFill>
                          <a:latin typeface="+mn-lt"/>
                          <a:ea typeface="+mn-ea"/>
                          <a:cs typeface="+mn-cs"/>
                        </a:rPr>
                        <a:t>Players who have the potential to play for the County either at Jamboree or Team; there are 2 ability groups</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HIs 15 – 40 &amp; players who will be in the target HI in following season</a:t>
                      </a:r>
                      <a:endParaRPr lang="en-GB" sz="1400" b="1" dirty="0">
                        <a:solidFill>
                          <a:schemeClr val="tx1"/>
                        </a:solidFill>
                      </a:endParaRPr>
                    </a:p>
                  </a:txBody>
                  <a:tcPr>
                    <a:solidFill>
                      <a:schemeClr val="bg1"/>
                    </a:solidFill>
                  </a:tcPr>
                </a:tc>
                <a:tc>
                  <a:txBody>
                    <a:bodyPr/>
                    <a:lstStyle/>
                    <a:p>
                      <a:r>
                        <a:rPr lang="en-GB" sz="1400" b="1" i="1" kern="1200" dirty="0">
                          <a:solidFill>
                            <a:schemeClr val="tx1"/>
                          </a:solidFill>
                          <a:latin typeface="+mn-lt"/>
                          <a:ea typeface="+mn-ea"/>
                          <a:cs typeface="+mn-cs"/>
                        </a:rPr>
                        <a:t>The lowest HI and availability to play</a:t>
                      </a:r>
                      <a:endParaRPr lang="en-GB" sz="1400" b="1" dirty="0">
                        <a:solidFill>
                          <a:schemeClr val="tx1"/>
                        </a:solidFill>
                      </a:endParaRPr>
                    </a:p>
                  </a:txBody>
                  <a:tcPr>
                    <a:solidFill>
                      <a:schemeClr val="bg1"/>
                    </a:solidFill>
                  </a:tcPr>
                </a:tc>
                <a:extLst>
                  <a:ext uri="{0D108BD9-81ED-4DB2-BD59-A6C34878D82A}">
                    <a16:rowId xmlns:a16="http://schemas.microsoft.com/office/drawing/2014/main" val="1079735246"/>
                  </a:ext>
                </a:extLst>
              </a:tr>
            </a:tbl>
          </a:graphicData>
        </a:graphic>
      </p:graphicFrame>
    </p:spTree>
    <p:extLst>
      <p:ext uri="{BB962C8B-B14F-4D97-AF65-F5344CB8AC3E}">
        <p14:creationId xmlns:p14="http://schemas.microsoft.com/office/powerpoint/2010/main" val="1306952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CA41BD52-5280-EF5D-D7E7-6AC62FBCD2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05C9268-E58B-9E04-3471-C49EFD65A279}"/>
              </a:ext>
            </a:extLst>
          </p:cNvPr>
          <p:cNvPicPr>
            <a:picLocks noChangeAspect="1"/>
          </p:cNvPicPr>
          <p:nvPr/>
        </p:nvPicPr>
        <p:blipFill>
          <a:blip r:embed="rId2"/>
          <a:stretch>
            <a:fillRect/>
          </a:stretch>
        </p:blipFill>
        <p:spPr>
          <a:xfrm>
            <a:off x="0" y="0"/>
            <a:ext cx="1238250" cy="1238250"/>
          </a:xfrm>
          <a:prstGeom prst="rect">
            <a:avLst/>
          </a:prstGeom>
        </p:spPr>
      </p:pic>
      <p:pic>
        <p:nvPicPr>
          <p:cNvPr id="7" name="Picture 6">
            <a:extLst>
              <a:ext uri="{FF2B5EF4-FFF2-40B4-BE49-F238E27FC236}">
                <a16:creationId xmlns:a16="http://schemas.microsoft.com/office/drawing/2014/main" id="{B91F3DFA-0BB5-0A06-56AB-37B32C490359}"/>
              </a:ext>
            </a:extLst>
          </p:cNvPr>
          <p:cNvPicPr>
            <a:picLocks noChangeAspect="1"/>
          </p:cNvPicPr>
          <p:nvPr/>
        </p:nvPicPr>
        <p:blipFill>
          <a:blip r:embed="rId3"/>
          <a:stretch>
            <a:fillRect/>
          </a:stretch>
        </p:blipFill>
        <p:spPr>
          <a:xfrm>
            <a:off x="10920803" y="0"/>
            <a:ext cx="1238400" cy="1322836"/>
          </a:xfrm>
          <a:prstGeom prst="rect">
            <a:avLst/>
          </a:prstGeom>
        </p:spPr>
      </p:pic>
      <p:sp>
        <p:nvSpPr>
          <p:cNvPr id="8" name="TextBox 7">
            <a:extLst>
              <a:ext uri="{FF2B5EF4-FFF2-40B4-BE49-F238E27FC236}">
                <a16:creationId xmlns:a16="http://schemas.microsoft.com/office/drawing/2014/main" id="{F5AA9206-CD70-09DF-E925-539E62DCAB9D}"/>
              </a:ext>
            </a:extLst>
          </p:cNvPr>
          <p:cNvSpPr txBox="1"/>
          <p:nvPr/>
        </p:nvSpPr>
        <p:spPr>
          <a:xfrm>
            <a:off x="1238250" y="234404"/>
            <a:ext cx="9682553" cy="984885"/>
          </a:xfrm>
          <a:prstGeom prst="rect">
            <a:avLst/>
          </a:prstGeom>
          <a:noFill/>
        </p:spPr>
        <p:txBody>
          <a:bodyPr wrap="square" rtlCol="0">
            <a:spAutoFit/>
          </a:bodyPr>
          <a:lstStyle/>
          <a:p>
            <a:pPr algn="ctr"/>
            <a:r>
              <a:rPr lang="en-GB" sz="4400" b="1" dirty="0"/>
              <a:t>Coaching Priorities</a:t>
            </a:r>
          </a:p>
          <a:p>
            <a:pPr algn="ctr"/>
            <a:r>
              <a:rPr lang="en-GB" sz="1400" dirty="0"/>
              <a:t>The key principles and topics that underpin the coaching activity.</a:t>
            </a:r>
          </a:p>
        </p:txBody>
      </p:sp>
      <p:graphicFrame>
        <p:nvGraphicFramePr>
          <p:cNvPr id="9" name="Table 8">
            <a:extLst>
              <a:ext uri="{FF2B5EF4-FFF2-40B4-BE49-F238E27FC236}">
                <a16:creationId xmlns:a16="http://schemas.microsoft.com/office/drawing/2014/main" id="{C91DE472-DFBB-B397-9280-B127DDF02EAA}"/>
              </a:ext>
            </a:extLst>
          </p:cNvPr>
          <p:cNvGraphicFramePr>
            <a:graphicFrameLocks noGrp="1"/>
          </p:cNvGraphicFramePr>
          <p:nvPr>
            <p:extLst>
              <p:ext uri="{D42A27DB-BD31-4B8C-83A1-F6EECF244321}">
                <p14:modId xmlns:p14="http://schemas.microsoft.com/office/powerpoint/2010/main" val="215366678"/>
              </p:ext>
            </p:extLst>
          </p:nvPr>
        </p:nvGraphicFramePr>
        <p:xfrm>
          <a:off x="137886" y="1449002"/>
          <a:ext cx="2452914" cy="3334428"/>
        </p:xfrm>
        <a:graphic>
          <a:graphicData uri="http://schemas.openxmlformats.org/drawingml/2006/table">
            <a:tbl>
              <a:tblPr firstRow="1" bandRow="1">
                <a:tableStyleId>{2D5ABB26-0587-4C30-8999-92F81FD0307C}</a:tableStyleId>
              </a:tblPr>
              <a:tblGrid>
                <a:gridCol w="2452914">
                  <a:extLst>
                    <a:ext uri="{9D8B030D-6E8A-4147-A177-3AD203B41FA5}">
                      <a16:colId xmlns:a16="http://schemas.microsoft.com/office/drawing/2014/main" val="2862964553"/>
                    </a:ext>
                  </a:extLst>
                </a:gridCol>
              </a:tblGrid>
              <a:tr h="555738">
                <a:tc>
                  <a:txBody>
                    <a:bodyPr/>
                    <a:lstStyle/>
                    <a:p>
                      <a:r>
                        <a:rPr lang="en-GB" b="1" dirty="0">
                          <a:solidFill>
                            <a:schemeClr val="bg1"/>
                          </a:solidFill>
                        </a:rPr>
                        <a:t>Coaching Principles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2787121437"/>
                  </a:ext>
                </a:extLst>
              </a:tr>
              <a:tr h="555738">
                <a:tc>
                  <a:txBody>
                    <a:bodyPr/>
                    <a:lstStyle/>
                    <a:p>
                      <a:r>
                        <a:rPr lang="en-GB" sz="1400" b="1" i="1" kern="1200" dirty="0">
                          <a:solidFill>
                            <a:schemeClr val="tx1"/>
                          </a:solidFill>
                          <a:latin typeface="+mn-lt"/>
                          <a:ea typeface="+mn-ea"/>
                          <a:cs typeface="+mn-cs"/>
                        </a:rPr>
                        <a:t>Enjoyment</a:t>
                      </a: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8447746"/>
                  </a:ext>
                </a:extLst>
              </a:tr>
              <a:tr h="555738">
                <a:tc>
                  <a:txBody>
                    <a:bodyPr/>
                    <a:lstStyle/>
                    <a:p>
                      <a:r>
                        <a:rPr lang="en-GB" sz="1400" b="1" i="1" kern="1200" dirty="0">
                          <a:solidFill>
                            <a:schemeClr val="tx1"/>
                          </a:solidFill>
                          <a:latin typeface="+mn-lt"/>
                          <a:ea typeface="+mn-ea"/>
                          <a:cs typeface="+mn-cs"/>
                        </a:rPr>
                        <a:t>Supportive</a:t>
                      </a: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7837442"/>
                  </a:ext>
                </a:extLst>
              </a:tr>
              <a:tr h="555738">
                <a:tc>
                  <a:txBody>
                    <a:bodyPr/>
                    <a:lstStyle/>
                    <a:p>
                      <a:r>
                        <a:rPr lang="en-GB" sz="1400" b="1" i="1" kern="1200" dirty="0">
                          <a:solidFill>
                            <a:schemeClr val="tx1"/>
                          </a:solidFill>
                          <a:latin typeface="+mn-lt"/>
                          <a:ea typeface="+mn-ea"/>
                          <a:cs typeface="+mn-cs"/>
                        </a:rPr>
                        <a:t>Direction</a:t>
                      </a: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8422515"/>
                  </a:ext>
                </a:extLst>
              </a:tr>
              <a:tr h="555738">
                <a:tc>
                  <a:txBody>
                    <a:bodyPr/>
                    <a:lstStyle/>
                    <a:p>
                      <a:r>
                        <a:rPr lang="en-GB" sz="1400" b="1" i="1" kern="1200" dirty="0">
                          <a:solidFill>
                            <a:schemeClr val="tx1"/>
                          </a:solidFill>
                          <a:latin typeface="+mn-lt"/>
                          <a:ea typeface="+mn-ea"/>
                          <a:cs typeface="+mn-cs"/>
                        </a:rPr>
                        <a:t>Inclusive</a:t>
                      </a: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403967"/>
                  </a:ext>
                </a:extLst>
              </a:tr>
              <a:tr h="555738">
                <a:tc>
                  <a:txBody>
                    <a:bodyPr/>
                    <a:lstStyle/>
                    <a:p>
                      <a:r>
                        <a:rPr lang="en-GB" sz="1400" b="1" i="1" kern="1200" dirty="0">
                          <a:solidFill>
                            <a:schemeClr val="tx1"/>
                          </a:solidFill>
                          <a:latin typeface="+mn-lt"/>
                          <a:ea typeface="+mn-ea"/>
                          <a:cs typeface="+mn-cs"/>
                        </a:rPr>
                        <a:t>Goal setting</a:t>
                      </a: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6153369"/>
                  </a:ext>
                </a:extLst>
              </a:tr>
            </a:tbl>
          </a:graphicData>
        </a:graphic>
      </p:graphicFrame>
      <p:graphicFrame>
        <p:nvGraphicFramePr>
          <p:cNvPr id="10" name="Table 9">
            <a:extLst>
              <a:ext uri="{FF2B5EF4-FFF2-40B4-BE49-F238E27FC236}">
                <a16:creationId xmlns:a16="http://schemas.microsoft.com/office/drawing/2014/main" id="{807BB349-021A-D02C-0305-34E4A71F4207}"/>
              </a:ext>
            </a:extLst>
          </p:cNvPr>
          <p:cNvGraphicFramePr>
            <a:graphicFrameLocks noGrp="1"/>
          </p:cNvGraphicFramePr>
          <p:nvPr>
            <p:extLst>
              <p:ext uri="{D42A27DB-BD31-4B8C-83A1-F6EECF244321}">
                <p14:modId xmlns:p14="http://schemas.microsoft.com/office/powerpoint/2010/main" val="2520326240"/>
              </p:ext>
            </p:extLst>
          </p:nvPr>
        </p:nvGraphicFramePr>
        <p:xfrm>
          <a:off x="2733368" y="1449004"/>
          <a:ext cx="9320745" cy="3484290"/>
        </p:xfrm>
        <a:graphic>
          <a:graphicData uri="http://schemas.openxmlformats.org/drawingml/2006/table">
            <a:tbl>
              <a:tblPr firstRow="1" bandRow="1">
                <a:tableStyleId>{5940675A-B579-460E-94D1-54222C63F5DA}</a:tableStyleId>
              </a:tblPr>
              <a:tblGrid>
                <a:gridCol w="1864149">
                  <a:extLst>
                    <a:ext uri="{9D8B030D-6E8A-4147-A177-3AD203B41FA5}">
                      <a16:colId xmlns:a16="http://schemas.microsoft.com/office/drawing/2014/main" val="4180296600"/>
                    </a:ext>
                  </a:extLst>
                </a:gridCol>
                <a:gridCol w="1864149">
                  <a:extLst>
                    <a:ext uri="{9D8B030D-6E8A-4147-A177-3AD203B41FA5}">
                      <a16:colId xmlns:a16="http://schemas.microsoft.com/office/drawing/2014/main" val="369285136"/>
                    </a:ext>
                  </a:extLst>
                </a:gridCol>
                <a:gridCol w="1864149">
                  <a:extLst>
                    <a:ext uri="{9D8B030D-6E8A-4147-A177-3AD203B41FA5}">
                      <a16:colId xmlns:a16="http://schemas.microsoft.com/office/drawing/2014/main" val="3395188358"/>
                    </a:ext>
                  </a:extLst>
                </a:gridCol>
                <a:gridCol w="1864149">
                  <a:extLst>
                    <a:ext uri="{9D8B030D-6E8A-4147-A177-3AD203B41FA5}">
                      <a16:colId xmlns:a16="http://schemas.microsoft.com/office/drawing/2014/main" val="3199243585"/>
                    </a:ext>
                  </a:extLst>
                </a:gridCol>
                <a:gridCol w="1864149">
                  <a:extLst>
                    <a:ext uri="{9D8B030D-6E8A-4147-A177-3AD203B41FA5}">
                      <a16:colId xmlns:a16="http://schemas.microsoft.com/office/drawing/2014/main" val="136929422"/>
                    </a:ext>
                  </a:extLst>
                </a:gridCol>
              </a:tblGrid>
              <a:tr h="350299">
                <a:tc>
                  <a:txBody>
                    <a:bodyPr/>
                    <a:lstStyle/>
                    <a:p>
                      <a:r>
                        <a:rPr lang="en-GB" sz="1400" b="1" i="1" dirty="0">
                          <a:solidFill>
                            <a:schemeClr val="bg1"/>
                          </a:solidFill>
                        </a:rPr>
                        <a:t>Putting</a:t>
                      </a:r>
                      <a:endParaRPr lang="en-GB" sz="1800" b="1" i="1" dirty="0">
                        <a:solidFill>
                          <a:schemeClr val="bg1"/>
                        </a:solidFill>
                      </a:endParaRPr>
                    </a:p>
                  </a:txBody>
                  <a:tcPr>
                    <a:solidFill>
                      <a:schemeClr val="tx1">
                        <a:lumMod val="50000"/>
                        <a:lumOff val="50000"/>
                      </a:schemeClr>
                    </a:solidFill>
                  </a:tcPr>
                </a:tc>
                <a:tc>
                  <a:txBody>
                    <a:bodyPr/>
                    <a:lstStyle/>
                    <a:p>
                      <a:r>
                        <a:rPr lang="en-GB" sz="1400" b="1" i="1" dirty="0">
                          <a:solidFill>
                            <a:schemeClr val="bg1"/>
                          </a:solidFill>
                        </a:rPr>
                        <a:t>Short Game</a:t>
                      </a:r>
                    </a:p>
                  </a:txBody>
                  <a:tcPr>
                    <a:solidFill>
                      <a:schemeClr val="tx1">
                        <a:lumMod val="50000"/>
                        <a:lumOff val="50000"/>
                      </a:schemeClr>
                    </a:solidFill>
                  </a:tcPr>
                </a:tc>
                <a:tc>
                  <a:txBody>
                    <a:bodyPr/>
                    <a:lstStyle/>
                    <a:p>
                      <a:r>
                        <a:rPr lang="en-GB" sz="1400" b="1" i="1" dirty="0">
                          <a:solidFill>
                            <a:schemeClr val="bg1"/>
                          </a:solidFill>
                        </a:rPr>
                        <a:t>Long Game</a:t>
                      </a:r>
                    </a:p>
                  </a:txBody>
                  <a:tcPr>
                    <a:solidFill>
                      <a:schemeClr val="tx1">
                        <a:lumMod val="50000"/>
                        <a:lumOff val="50000"/>
                      </a:schemeClr>
                    </a:solidFill>
                  </a:tcPr>
                </a:tc>
                <a:tc>
                  <a:txBody>
                    <a:bodyPr/>
                    <a:lstStyle/>
                    <a:p>
                      <a:r>
                        <a:rPr lang="en-GB" sz="1400" b="1" i="1" dirty="0">
                          <a:solidFill>
                            <a:schemeClr val="bg1"/>
                          </a:solidFill>
                        </a:rPr>
                        <a:t>Ball Flight</a:t>
                      </a:r>
                    </a:p>
                  </a:txBody>
                  <a:tcPr>
                    <a:solidFill>
                      <a:schemeClr val="tx1">
                        <a:lumMod val="50000"/>
                        <a:lumOff val="50000"/>
                      </a:schemeClr>
                    </a:solidFill>
                  </a:tcPr>
                </a:tc>
                <a:tc>
                  <a:txBody>
                    <a:bodyPr/>
                    <a:lstStyle/>
                    <a:p>
                      <a:r>
                        <a:rPr lang="en-GB" sz="1400" b="1" i="1" dirty="0">
                          <a:solidFill>
                            <a:schemeClr val="bg1"/>
                          </a:solidFill>
                        </a:rPr>
                        <a:t>Strategy &amp; Tactical</a:t>
                      </a:r>
                      <a:endParaRPr lang="en-GB" sz="1800" b="1" i="1" dirty="0">
                        <a:solidFill>
                          <a:schemeClr val="bg1"/>
                        </a:solidFill>
                      </a:endParaRPr>
                    </a:p>
                  </a:txBody>
                  <a:tcPr>
                    <a:solidFill>
                      <a:schemeClr val="tx1">
                        <a:lumMod val="50000"/>
                        <a:lumOff val="50000"/>
                      </a:schemeClr>
                    </a:solidFill>
                  </a:tcPr>
                </a:tc>
                <a:extLst>
                  <a:ext uri="{0D108BD9-81ED-4DB2-BD59-A6C34878D82A}">
                    <a16:rowId xmlns:a16="http://schemas.microsoft.com/office/drawing/2014/main" val="3941166747"/>
                  </a:ext>
                </a:extLst>
              </a:tr>
              <a:tr h="661648">
                <a:tc>
                  <a:txBody>
                    <a:bodyPr/>
                    <a:lstStyle/>
                    <a:p>
                      <a:r>
                        <a:rPr lang="en-GB" sz="1200" b="1" i="1" kern="1200" dirty="0">
                          <a:solidFill>
                            <a:schemeClr val="tx1"/>
                          </a:solidFill>
                          <a:latin typeface="+mn-lt"/>
                          <a:ea typeface="+mn-ea"/>
                          <a:cs typeface="+mn-cs"/>
                        </a:rPr>
                        <a:t>Reading the green,</a:t>
                      </a:r>
                      <a:br>
                        <a:rPr lang="en-GB" sz="1200" b="1" i="1" kern="1200" dirty="0">
                          <a:solidFill>
                            <a:schemeClr val="tx1"/>
                          </a:solidFill>
                          <a:latin typeface="+mn-lt"/>
                          <a:ea typeface="+mn-ea"/>
                          <a:cs typeface="+mn-cs"/>
                        </a:rPr>
                      </a:br>
                      <a:r>
                        <a:rPr lang="en-GB" sz="1200" b="1" i="1" kern="1200" dirty="0">
                          <a:solidFill>
                            <a:schemeClr val="tx1"/>
                          </a:solidFill>
                          <a:latin typeface="+mn-lt"/>
                          <a:ea typeface="+mn-ea"/>
                          <a:cs typeface="+mn-cs"/>
                        </a:rPr>
                        <a:t>Three Step Rule</a:t>
                      </a:r>
                    </a:p>
                  </a:txBody>
                  <a:tcPr>
                    <a:solidFill>
                      <a:schemeClr val="bg1"/>
                    </a:solidFill>
                  </a:tcPr>
                </a:tc>
                <a:tc>
                  <a:txBody>
                    <a:bodyPr/>
                    <a:lstStyle/>
                    <a:p>
                      <a:r>
                        <a:rPr lang="en-GB" sz="1200" b="1" i="1" kern="1200" dirty="0">
                          <a:solidFill>
                            <a:schemeClr val="tx1"/>
                          </a:solidFill>
                          <a:latin typeface="+mn-lt"/>
                          <a:ea typeface="+mn-ea"/>
                          <a:cs typeface="+mn-cs"/>
                        </a:rPr>
                        <a:t>Basic technique of chip and pitch</a:t>
                      </a:r>
                      <a:endParaRPr lang="en-GB" sz="1200" b="1" dirty="0">
                        <a:solidFill>
                          <a:schemeClr val="tx1"/>
                        </a:solidFill>
                      </a:endParaRPr>
                    </a:p>
                  </a:txBody>
                  <a:tcPr>
                    <a:solidFill>
                      <a:schemeClr val="bg1"/>
                    </a:solidFill>
                  </a:tcPr>
                </a:tc>
                <a:tc>
                  <a:txBody>
                    <a:bodyPr/>
                    <a:lstStyle/>
                    <a:p>
                      <a:r>
                        <a:rPr lang="en-GB" sz="1200" b="1" i="1" kern="1200" dirty="0">
                          <a:solidFill>
                            <a:schemeClr val="tx1"/>
                          </a:solidFill>
                          <a:latin typeface="+mn-lt"/>
                          <a:ea typeface="+mn-ea"/>
                          <a:cs typeface="+mn-cs"/>
                        </a:rPr>
                        <a:t>Learn technique of long irons &amp; woods</a:t>
                      </a:r>
                      <a:endParaRPr lang="en-GB" sz="1200" b="1" dirty="0">
                        <a:solidFill>
                          <a:schemeClr val="tx1"/>
                        </a:solidFill>
                      </a:endParaRPr>
                    </a:p>
                  </a:txBody>
                  <a:tcPr>
                    <a:solidFill>
                      <a:schemeClr val="bg1"/>
                    </a:solidFill>
                  </a:tcPr>
                </a:tc>
                <a:tc>
                  <a:txBody>
                    <a:bodyPr/>
                    <a:lstStyle/>
                    <a:p>
                      <a:r>
                        <a:rPr lang="en-GB" sz="1200" b="1" i="1" kern="1200" dirty="0">
                          <a:solidFill>
                            <a:schemeClr val="tx1"/>
                          </a:solidFill>
                          <a:latin typeface="+mn-lt"/>
                          <a:ea typeface="+mn-ea"/>
                          <a:cs typeface="+mn-cs"/>
                        </a:rPr>
                        <a:t>Learning the flight of your clubs</a:t>
                      </a:r>
                      <a:endParaRPr lang="en-GB" sz="1200" b="1" dirty="0">
                        <a:solidFill>
                          <a:schemeClr val="tx1"/>
                        </a:solidFill>
                      </a:endParaRPr>
                    </a:p>
                  </a:txBody>
                  <a:tcPr>
                    <a:solidFill>
                      <a:schemeClr val="bg1"/>
                    </a:solidFill>
                  </a:tcPr>
                </a:tc>
                <a:tc>
                  <a:txBody>
                    <a:bodyPr/>
                    <a:lstStyle/>
                    <a:p>
                      <a:r>
                        <a:rPr lang="en-GB" sz="1200" b="1" i="1" kern="1200" dirty="0">
                          <a:solidFill>
                            <a:schemeClr val="tx1"/>
                          </a:solidFill>
                          <a:latin typeface="+mn-lt"/>
                          <a:ea typeface="+mn-ea"/>
                          <a:cs typeface="+mn-cs"/>
                        </a:rPr>
                        <a:t>Knowing your distances</a:t>
                      </a:r>
                      <a:endParaRPr lang="en-GB" sz="1200" b="1" dirty="0">
                        <a:solidFill>
                          <a:schemeClr val="tx1"/>
                        </a:solidFill>
                      </a:endParaRPr>
                    </a:p>
                  </a:txBody>
                  <a:tcPr>
                    <a:solidFill>
                      <a:schemeClr val="bg1"/>
                    </a:solidFill>
                  </a:tcPr>
                </a:tc>
                <a:extLst>
                  <a:ext uri="{0D108BD9-81ED-4DB2-BD59-A6C34878D82A}">
                    <a16:rowId xmlns:a16="http://schemas.microsoft.com/office/drawing/2014/main" val="3482366135"/>
                  </a:ext>
                </a:extLst>
              </a:tr>
              <a:tr h="487399">
                <a:tc>
                  <a:txBody>
                    <a:bodyPr/>
                    <a:lstStyle/>
                    <a:p>
                      <a:r>
                        <a:rPr lang="en-GB" sz="1200" b="1" dirty="0">
                          <a:solidFill>
                            <a:schemeClr val="tx1"/>
                          </a:solidFill>
                        </a:rPr>
                        <a:t>Starting the ball online</a:t>
                      </a:r>
                    </a:p>
                  </a:txBody>
                  <a:tcPr>
                    <a:solidFill>
                      <a:schemeClr val="bg1"/>
                    </a:solidFill>
                  </a:tcPr>
                </a:tc>
                <a:tc>
                  <a:txBody>
                    <a:bodyPr/>
                    <a:lstStyle/>
                    <a:p>
                      <a:r>
                        <a:rPr lang="en-GB" sz="1200" b="1" dirty="0">
                          <a:solidFill>
                            <a:schemeClr val="tx1"/>
                          </a:solidFill>
                        </a:rPr>
                        <a:t>Chip and run</a:t>
                      </a:r>
                    </a:p>
                  </a:txBody>
                  <a:tcPr>
                    <a:solidFill>
                      <a:schemeClr val="bg1"/>
                    </a:solidFill>
                  </a:tcPr>
                </a:tc>
                <a:tc>
                  <a:txBody>
                    <a:bodyPr/>
                    <a:lstStyle/>
                    <a:p>
                      <a:r>
                        <a:rPr lang="en-GB" sz="1200" b="1" dirty="0">
                          <a:solidFill>
                            <a:schemeClr val="tx1"/>
                          </a:solidFill>
                        </a:rPr>
                        <a:t>Development of consistent strike</a:t>
                      </a:r>
                    </a:p>
                  </a:txBody>
                  <a:tcPr>
                    <a:solidFill>
                      <a:schemeClr val="bg1"/>
                    </a:solidFill>
                  </a:tcPr>
                </a:tc>
                <a:tc>
                  <a:txBody>
                    <a:bodyPr/>
                    <a:lstStyle/>
                    <a:p>
                      <a:r>
                        <a:rPr lang="en-GB" sz="1200" b="1" dirty="0">
                          <a:solidFill>
                            <a:schemeClr val="tx1"/>
                          </a:solidFill>
                        </a:rPr>
                        <a:t>Know your stock shots</a:t>
                      </a:r>
                    </a:p>
                  </a:txBody>
                  <a:tcPr>
                    <a:solidFill>
                      <a:schemeClr val="bg1"/>
                    </a:solidFill>
                  </a:tcPr>
                </a:tc>
                <a:tc>
                  <a:txBody>
                    <a:bodyPr/>
                    <a:lstStyle/>
                    <a:p>
                      <a:r>
                        <a:rPr lang="en-GB" sz="1200" b="1" dirty="0">
                          <a:solidFill>
                            <a:schemeClr val="tx1"/>
                          </a:solidFill>
                        </a:rPr>
                        <a:t>Pre-plan of course strategy</a:t>
                      </a:r>
                    </a:p>
                  </a:txBody>
                  <a:tcPr>
                    <a:solidFill>
                      <a:schemeClr val="bg1"/>
                    </a:solidFill>
                  </a:tcPr>
                </a:tc>
                <a:extLst>
                  <a:ext uri="{0D108BD9-81ED-4DB2-BD59-A6C34878D82A}">
                    <a16:rowId xmlns:a16="http://schemas.microsoft.com/office/drawing/2014/main" val="3814722234"/>
                  </a:ext>
                </a:extLst>
              </a:tr>
              <a:tr h="661648">
                <a:tc>
                  <a:txBody>
                    <a:bodyPr/>
                    <a:lstStyle/>
                    <a:p>
                      <a:r>
                        <a:rPr lang="en-GB" sz="1200" b="1" dirty="0">
                          <a:solidFill>
                            <a:schemeClr val="tx1"/>
                          </a:solidFill>
                        </a:rPr>
                        <a:t>Controlling pace</a:t>
                      </a:r>
                    </a:p>
                  </a:txBody>
                  <a:tcPr>
                    <a:solidFill>
                      <a:schemeClr val="bg1"/>
                    </a:solidFill>
                  </a:tcPr>
                </a:tc>
                <a:tc>
                  <a:txBody>
                    <a:bodyPr/>
                    <a:lstStyle/>
                    <a:p>
                      <a:r>
                        <a:rPr lang="en-GB" sz="1200" b="1" dirty="0">
                          <a:solidFill>
                            <a:schemeClr val="tx1"/>
                          </a:solidFill>
                        </a:rPr>
                        <a:t>Pitch using L Shape</a:t>
                      </a:r>
                    </a:p>
                  </a:txBody>
                  <a:tcPr>
                    <a:solidFill>
                      <a:schemeClr val="bg1"/>
                    </a:solidFill>
                  </a:tcPr>
                </a:tc>
                <a:tc>
                  <a:txBody>
                    <a:bodyPr/>
                    <a:lstStyle/>
                    <a:p>
                      <a:r>
                        <a:rPr lang="en-GB" sz="1200" b="1" dirty="0">
                          <a:solidFill>
                            <a:schemeClr val="tx1"/>
                          </a:solidFill>
                        </a:rPr>
                        <a:t>Set target area of 10% of distance each pupil achieves</a:t>
                      </a:r>
                    </a:p>
                  </a:txBody>
                  <a:tcPr>
                    <a:solidFill>
                      <a:schemeClr val="bg1"/>
                    </a:solidFill>
                  </a:tcPr>
                </a:tc>
                <a:tc>
                  <a:txBody>
                    <a:bodyPr/>
                    <a:lstStyle/>
                    <a:p>
                      <a:r>
                        <a:rPr lang="en-GB" sz="1200" b="1" dirty="0">
                          <a:solidFill>
                            <a:schemeClr val="tx1"/>
                          </a:solidFill>
                        </a:rPr>
                        <a:t>Consistency of strike</a:t>
                      </a:r>
                    </a:p>
                  </a:txBody>
                  <a:tcPr>
                    <a:solidFill>
                      <a:schemeClr val="bg1"/>
                    </a:solidFill>
                  </a:tcPr>
                </a:tc>
                <a:tc>
                  <a:txBody>
                    <a:bodyPr/>
                    <a:lstStyle/>
                    <a:p>
                      <a:r>
                        <a:rPr lang="en-GB" sz="1200" b="1" dirty="0">
                          <a:solidFill>
                            <a:schemeClr val="tx1"/>
                          </a:solidFill>
                        </a:rPr>
                        <a:t>Practice planning</a:t>
                      </a:r>
                    </a:p>
                  </a:txBody>
                  <a:tcPr>
                    <a:solidFill>
                      <a:schemeClr val="bg1"/>
                    </a:solidFill>
                  </a:tcPr>
                </a:tc>
                <a:extLst>
                  <a:ext uri="{0D108BD9-81ED-4DB2-BD59-A6C34878D82A}">
                    <a16:rowId xmlns:a16="http://schemas.microsoft.com/office/drawing/2014/main" val="2554012534"/>
                  </a:ext>
                </a:extLst>
              </a:tr>
              <a:tr h="661648">
                <a:tc>
                  <a:txBody>
                    <a:bodyPr/>
                    <a:lstStyle/>
                    <a:p>
                      <a:r>
                        <a:rPr lang="en-GB" sz="1200" b="1" dirty="0">
                          <a:solidFill>
                            <a:schemeClr val="tx1"/>
                          </a:solidFill>
                        </a:rPr>
                        <a:t>Routine</a:t>
                      </a:r>
                    </a:p>
                  </a:txBody>
                  <a:tcPr>
                    <a:solidFill>
                      <a:schemeClr val="bg1"/>
                    </a:solidFill>
                  </a:tcPr>
                </a:tc>
                <a:tc>
                  <a:txBody>
                    <a:bodyPr/>
                    <a:lstStyle/>
                    <a:p>
                      <a:r>
                        <a:rPr lang="en-GB" sz="1200" b="1" dirty="0">
                          <a:solidFill>
                            <a:schemeClr val="tx1"/>
                          </a:solidFill>
                        </a:rPr>
                        <a:t>Understanding different lies &amp; green side bunkers</a:t>
                      </a:r>
                    </a:p>
                  </a:txBody>
                  <a:tcPr>
                    <a:solidFill>
                      <a:schemeClr val="bg1"/>
                    </a:solidFill>
                  </a:tcPr>
                </a:tc>
                <a:tc>
                  <a:txBody>
                    <a:bodyPr/>
                    <a:lstStyle/>
                    <a:p>
                      <a:r>
                        <a:rPr lang="en-GB" sz="1200" b="1" dirty="0">
                          <a:solidFill>
                            <a:schemeClr val="tx1"/>
                          </a:solidFill>
                        </a:rPr>
                        <a:t>Difference of teeing the ball up</a:t>
                      </a:r>
                    </a:p>
                  </a:txBody>
                  <a:tcPr>
                    <a:solidFill>
                      <a:schemeClr val="bg1"/>
                    </a:solidFill>
                  </a:tcPr>
                </a:tc>
                <a:tc>
                  <a:txBody>
                    <a:bodyPr/>
                    <a:lstStyle/>
                    <a:p>
                      <a:r>
                        <a:rPr lang="en-GB" sz="1200" b="1" dirty="0">
                          <a:solidFill>
                            <a:schemeClr val="tx1"/>
                          </a:solidFill>
                        </a:rPr>
                        <a:t>Understanding shot shape</a:t>
                      </a:r>
                    </a:p>
                  </a:txBody>
                  <a:tcPr>
                    <a:solidFill>
                      <a:schemeClr val="bg1"/>
                    </a:solidFill>
                  </a:tcPr>
                </a:tc>
                <a:tc>
                  <a:txBody>
                    <a:bodyPr/>
                    <a:lstStyle/>
                    <a:p>
                      <a:r>
                        <a:rPr lang="en-GB" sz="1200" b="1" dirty="0">
                          <a:solidFill>
                            <a:schemeClr val="tx1"/>
                          </a:solidFill>
                        </a:rPr>
                        <a:t>Reflection of own performance</a:t>
                      </a:r>
                    </a:p>
                  </a:txBody>
                  <a:tcPr>
                    <a:solidFill>
                      <a:schemeClr val="bg1"/>
                    </a:solidFill>
                  </a:tcPr>
                </a:tc>
                <a:extLst>
                  <a:ext uri="{0D108BD9-81ED-4DB2-BD59-A6C34878D82A}">
                    <a16:rowId xmlns:a16="http://schemas.microsoft.com/office/drawing/2014/main" val="2985617638"/>
                  </a:ext>
                </a:extLst>
              </a:tr>
              <a:tr h="661648">
                <a:tc>
                  <a:txBody>
                    <a:bodyPr/>
                    <a:lstStyle/>
                    <a:p>
                      <a:r>
                        <a:rPr lang="en-GB" sz="1200" b="1" dirty="0">
                          <a:solidFill>
                            <a:schemeClr val="tx1"/>
                          </a:solidFill>
                        </a:rPr>
                        <a:t>Skills tests</a:t>
                      </a:r>
                    </a:p>
                  </a:txBody>
                  <a:tcPr>
                    <a:solidFill>
                      <a:schemeClr val="bg1"/>
                    </a:solidFill>
                  </a:tcPr>
                </a:tc>
                <a:tc>
                  <a:txBody>
                    <a:bodyPr/>
                    <a:lstStyle/>
                    <a:p>
                      <a:r>
                        <a:rPr lang="en-GB" sz="1200" b="1" dirty="0">
                          <a:solidFill>
                            <a:schemeClr val="tx1"/>
                          </a:solidFill>
                        </a:rPr>
                        <a:t>Fifty-yard challenge on every round of golf</a:t>
                      </a:r>
                    </a:p>
                  </a:txBody>
                  <a:tcPr>
                    <a:solidFill>
                      <a:schemeClr val="bg1"/>
                    </a:solidFill>
                  </a:tcPr>
                </a:tc>
                <a:tc>
                  <a:txBody>
                    <a:bodyPr/>
                    <a:lstStyle/>
                    <a:p>
                      <a:r>
                        <a:rPr lang="en-GB" sz="1200" b="1" dirty="0">
                          <a:solidFill>
                            <a:schemeClr val="tx1"/>
                          </a:solidFill>
                        </a:rPr>
                        <a:t>Skills tests</a:t>
                      </a:r>
                    </a:p>
                  </a:txBody>
                  <a:tcPr>
                    <a:solidFill>
                      <a:schemeClr val="bg1"/>
                    </a:solidFill>
                  </a:tcPr>
                </a:tc>
                <a:tc>
                  <a:txBody>
                    <a:bodyPr/>
                    <a:lstStyle/>
                    <a:p>
                      <a:r>
                        <a:rPr lang="en-GB" sz="1200" b="1" dirty="0">
                          <a:solidFill>
                            <a:schemeClr val="tx1"/>
                          </a:solidFill>
                        </a:rPr>
                        <a:t>Hitting to target areas using ball flight</a:t>
                      </a:r>
                    </a:p>
                  </a:txBody>
                  <a:tcPr>
                    <a:solidFill>
                      <a:schemeClr val="bg1"/>
                    </a:solidFill>
                  </a:tcPr>
                </a:tc>
                <a:tc>
                  <a:txBody>
                    <a:bodyPr/>
                    <a:lstStyle/>
                    <a:p>
                      <a:r>
                        <a:rPr lang="en-GB" sz="1200" b="1" dirty="0">
                          <a:solidFill>
                            <a:schemeClr val="tx1"/>
                          </a:solidFill>
                        </a:rPr>
                        <a:t>Further goal setting</a:t>
                      </a:r>
                    </a:p>
                  </a:txBody>
                  <a:tcPr>
                    <a:solidFill>
                      <a:schemeClr val="bg1"/>
                    </a:solidFill>
                  </a:tcPr>
                </a:tc>
                <a:extLst>
                  <a:ext uri="{0D108BD9-81ED-4DB2-BD59-A6C34878D82A}">
                    <a16:rowId xmlns:a16="http://schemas.microsoft.com/office/drawing/2014/main" val="1036093945"/>
                  </a:ext>
                </a:extLst>
              </a:tr>
            </a:tbl>
          </a:graphicData>
        </a:graphic>
      </p:graphicFrame>
      <p:sp>
        <p:nvSpPr>
          <p:cNvPr id="11" name="TextBox 10">
            <a:extLst>
              <a:ext uri="{FF2B5EF4-FFF2-40B4-BE49-F238E27FC236}">
                <a16:creationId xmlns:a16="http://schemas.microsoft.com/office/drawing/2014/main" id="{10600BD5-10EA-A9CF-264B-5FBA96F83C9B}"/>
              </a:ext>
            </a:extLst>
          </p:cNvPr>
          <p:cNvSpPr txBox="1"/>
          <p:nvPr/>
        </p:nvSpPr>
        <p:spPr>
          <a:xfrm>
            <a:off x="137886" y="4914363"/>
            <a:ext cx="4825808" cy="677108"/>
          </a:xfrm>
          <a:prstGeom prst="rect">
            <a:avLst/>
          </a:prstGeom>
          <a:noFill/>
        </p:spPr>
        <p:txBody>
          <a:bodyPr wrap="none" rtlCol="0">
            <a:spAutoFit/>
          </a:bodyPr>
          <a:lstStyle/>
          <a:p>
            <a:r>
              <a:rPr lang="en-GB" sz="2400" b="1" dirty="0"/>
              <a:t>Non-Negotiable Behaviours</a:t>
            </a:r>
          </a:p>
          <a:p>
            <a:r>
              <a:rPr lang="en-GB" sz="1400" dirty="0"/>
              <a:t>The key behaviours we expect everyone involved to adhere to</a:t>
            </a:r>
            <a:endParaRPr lang="en-GB" sz="1400" b="1" dirty="0"/>
          </a:p>
        </p:txBody>
      </p:sp>
      <p:graphicFrame>
        <p:nvGraphicFramePr>
          <p:cNvPr id="12" name="Table 11">
            <a:extLst>
              <a:ext uri="{FF2B5EF4-FFF2-40B4-BE49-F238E27FC236}">
                <a16:creationId xmlns:a16="http://schemas.microsoft.com/office/drawing/2014/main" id="{BC8C84C1-3F75-9CC2-8114-7B08E7A6997A}"/>
              </a:ext>
            </a:extLst>
          </p:cNvPr>
          <p:cNvGraphicFramePr>
            <a:graphicFrameLocks noGrp="1"/>
          </p:cNvGraphicFramePr>
          <p:nvPr>
            <p:extLst>
              <p:ext uri="{D42A27DB-BD31-4B8C-83A1-F6EECF244321}">
                <p14:modId xmlns:p14="http://schemas.microsoft.com/office/powerpoint/2010/main" val="1005919874"/>
              </p:ext>
            </p:extLst>
          </p:nvPr>
        </p:nvGraphicFramePr>
        <p:xfrm>
          <a:off x="137887" y="5551714"/>
          <a:ext cx="5642427" cy="1153886"/>
        </p:xfrm>
        <a:graphic>
          <a:graphicData uri="http://schemas.openxmlformats.org/drawingml/2006/table">
            <a:tbl>
              <a:tblPr firstRow="1" bandRow="1">
                <a:tableStyleId>{5940675A-B579-460E-94D1-54222C63F5DA}</a:tableStyleId>
              </a:tblPr>
              <a:tblGrid>
                <a:gridCol w="1880809">
                  <a:extLst>
                    <a:ext uri="{9D8B030D-6E8A-4147-A177-3AD203B41FA5}">
                      <a16:colId xmlns:a16="http://schemas.microsoft.com/office/drawing/2014/main" val="1603382862"/>
                    </a:ext>
                  </a:extLst>
                </a:gridCol>
                <a:gridCol w="1880809">
                  <a:extLst>
                    <a:ext uri="{9D8B030D-6E8A-4147-A177-3AD203B41FA5}">
                      <a16:colId xmlns:a16="http://schemas.microsoft.com/office/drawing/2014/main" val="3718910900"/>
                    </a:ext>
                  </a:extLst>
                </a:gridCol>
                <a:gridCol w="1880809">
                  <a:extLst>
                    <a:ext uri="{9D8B030D-6E8A-4147-A177-3AD203B41FA5}">
                      <a16:colId xmlns:a16="http://schemas.microsoft.com/office/drawing/2014/main" val="4082944029"/>
                    </a:ext>
                  </a:extLst>
                </a:gridCol>
              </a:tblGrid>
              <a:tr h="1153886">
                <a:tc>
                  <a:txBody>
                    <a:bodyPr/>
                    <a:lstStyle/>
                    <a:p>
                      <a:r>
                        <a:rPr lang="en-GB" b="1" dirty="0">
                          <a:solidFill>
                            <a:schemeClr val="tx1"/>
                          </a:solidFill>
                        </a:rPr>
                        <a:t>1.</a:t>
                      </a:r>
                    </a:p>
                    <a:p>
                      <a:r>
                        <a:rPr lang="en-GB" b="0" dirty="0">
                          <a:solidFill>
                            <a:schemeClr val="tx1"/>
                          </a:solidFill>
                        </a:rPr>
                        <a:t>Open to learn</a:t>
                      </a:r>
                    </a:p>
                  </a:txBody>
                  <a:tcPr>
                    <a:solidFill>
                      <a:schemeClr val="bg1"/>
                    </a:solidFill>
                  </a:tcPr>
                </a:tc>
                <a:tc>
                  <a:txBody>
                    <a:bodyPr/>
                    <a:lstStyle/>
                    <a:p>
                      <a:r>
                        <a:rPr lang="en-GB" b="1" dirty="0">
                          <a:solidFill>
                            <a:schemeClr val="tx1"/>
                          </a:solidFill>
                        </a:rPr>
                        <a:t>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rPr>
                        <a:t>Positive attitude</a:t>
                      </a:r>
                    </a:p>
                  </a:txBody>
                  <a:tcPr>
                    <a:solidFill>
                      <a:schemeClr val="bg1"/>
                    </a:solidFill>
                  </a:tcPr>
                </a:tc>
                <a:tc>
                  <a:txBody>
                    <a:bodyPr/>
                    <a:lstStyle/>
                    <a:p>
                      <a:r>
                        <a:rPr lang="en-GB" b="1" dirty="0">
                          <a:solidFill>
                            <a:schemeClr val="tx1"/>
                          </a:solidFill>
                        </a:rPr>
                        <a:t>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rPr>
                        <a:t>Commitment to practice</a:t>
                      </a:r>
                    </a:p>
                  </a:txBody>
                  <a:tcPr>
                    <a:solidFill>
                      <a:schemeClr val="bg1"/>
                    </a:solidFill>
                  </a:tcPr>
                </a:tc>
                <a:extLst>
                  <a:ext uri="{0D108BD9-81ED-4DB2-BD59-A6C34878D82A}">
                    <a16:rowId xmlns:a16="http://schemas.microsoft.com/office/drawing/2014/main" val="2869565932"/>
                  </a:ext>
                </a:extLst>
              </a:tr>
            </a:tbl>
          </a:graphicData>
        </a:graphic>
      </p:graphicFrame>
      <p:sp>
        <p:nvSpPr>
          <p:cNvPr id="13" name="TextBox 12">
            <a:extLst>
              <a:ext uri="{FF2B5EF4-FFF2-40B4-BE49-F238E27FC236}">
                <a16:creationId xmlns:a16="http://schemas.microsoft.com/office/drawing/2014/main" id="{C6DAC436-2596-C6EE-2AB7-A01DF849A559}"/>
              </a:ext>
            </a:extLst>
          </p:cNvPr>
          <p:cNvSpPr txBox="1"/>
          <p:nvPr/>
        </p:nvSpPr>
        <p:spPr>
          <a:xfrm>
            <a:off x="6059716" y="4909602"/>
            <a:ext cx="5883214" cy="677108"/>
          </a:xfrm>
          <a:prstGeom prst="rect">
            <a:avLst/>
          </a:prstGeom>
          <a:noFill/>
        </p:spPr>
        <p:txBody>
          <a:bodyPr wrap="none" rtlCol="0">
            <a:spAutoFit/>
          </a:bodyPr>
          <a:lstStyle/>
          <a:p>
            <a:r>
              <a:rPr lang="en-GB" sz="2400" b="1" dirty="0"/>
              <a:t>Key Competitive Opportunities</a:t>
            </a:r>
          </a:p>
          <a:p>
            <a:r>
              <a:rPr lang="en-GB" sz="1400" dirty="0"/>
              <a:t>The key events we take account of when selecting the squads and teams?</a:t>
            </a:r>
            <a:endParaRPr lang="en-GB" sz="1400" b="1" dirty="0"/>
          </a:p>
        </p:txBody>
      </p:sp>
      <p:sp>
        <p:nvSpPr>
          <p:cNvPr id="14" name="Rectangle 13">
            <a:extLst>
              <a:ext uri="{FF2B5EF4-FFF2-40B4-BE49-F238E27FC236}">
                <a16:creationId xmlns:a16="http://schemas.microsoft.com/office/drawing/2014/main" id="{3A6C7537-B1BF-8086-61E6-C739FFA51435}"/>
              </a:ext>
            </a:extLst>
          </p:cNvPr>
          <p:cNvSpPr/>
          <p:nvPr/>
        </p:nvSpPr>
        <p:spPr>
          <a:xfrm>
            <a:off x="6095999" y="5565998"/>
            <a:ext cx="5878284" cy="1153886"/>
          </a:xfrm>
          <a:prstGeom prst="rect">
            <a:avLst/>
          </a:prstGeom>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rtlCol="0" anchor="t" anchorCtr="0"/>
          <a:lstStyle/>
          <a:p>
            <a:r>
              <a:rPr lang="en-GB" b="1" dirty="0"/>
              <a:t>Winter coaching; Jamboree coaching; County Championships; commitment to playing for the County</a:t>
            </a:r>
            <a:endParaRPr lang="en-GB" b="1" dirty="0">
              <a:solidFill>
                <a:schemeClr val="tx1"/>
              </a:solidFill>
            </a:endParaRPr>
          </a:p>
        </p:txBody>
      </p:sp>
    </p:spTree>
    <p:extLst>
      <p:ext uri="{BB962C8B-B14F-4D97-AF65-F5344CB8AC3E}">
        <p14:creationId xmlns:p14="http://schemas.microsoft.com/office/powerpoint/2010/main" val="2050786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562</Words>
  <Application>Microsoft Office PowerPoint</Application>
  <PresentationFormat>Widescreen</PresentationFormat>
  <Paragraphs>87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Aptos Display</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Hares</dc:creator>
  <cp:lastModifiedBy>Cath Debbage</cp:lastModifiedBy>
  <cp:revision>21</cp:revision>
  <dcterms:created xsi:type="dcterms:W3CDTF">2025-09-08T10:51:04Z</dcterms:created>
  <dcterms:modified xsi:type="dcterms:W3CDTF">2025-11-15T08:30:18Z</dcterms:modified>
</cp:coreProperties>
</file>